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15113000"/>
  <p:notesSz cx="6858000" cy="9144000"/>
  <p:embeddedFontLst>
    <p:embeddedFont>
      <p:font typeface="Lexend" pitchFamily="2" charset="0"/>
      <p:regular r:id="rId6"/>
      <p:bold r:id="rId7"/>
    </p:embeddedFont>
    <p:embeddedFont>
      <p:font typeface="Lexend Bold" pitchFamily="2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31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58C3BE0-FAA1-E2EA-FC4C-00F54CA95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94" y="12818982"/>
            <a:ext cx="3667972" cy="1470417"/>
          </a:xfrm>
          <a:prstGeom prst="rect">
            <a:avLst/>
          </a:prstGeom>
        </p:spPr>
      </p:pic>
      <p:sp>
        <p:nvSpPr>
          <p:cNvPr id="15" name="Freeform 8">
            <a:extLst>
              <a:ext uri="{FF2B5EF4-FFF2-40B4-BE49-F238E27FC236}">
                <a16:creationId xmlns:a16="http://schemas.microsoft.com/office/drawing/2014/main" id="{B6F74EFE-C9F1-1385-57B1-CA6A113E7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308" y="2294018"/>
            <a:ext cx="9591842" cy="1898500"/>
          </a:xfrm>
          <a:custGeom>
            <a:avLst/>
            <a:gdLst/>
            <a:ahLst/>
            <a:cxnLst/>
            <a:rect l="l" t="t" r="r" b="b"/>
            <a:pathLst>
              <a:path w="3041972" h="1825183">
                <a:moveTo>
                  <a:pt x="0" y="0"/>
                </a:moveTo>
                <a:lnTo>
                  <a:pt x="3041972" y="0"/>
                </a:lnTo>
                <a:lnTo>
                  <a:pt x="3041972" y="1825184"/>
                </a:lnTo>
                <a:lnTo>
                  <a:pt x="0" y="18251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978" y="7327900"/>
            <a:ext cx="3477443" cy="2951574"/>
          </a:xfrm>
          <a:custGeom>
            <a:avLst/>
            <a:gdLst/>
            <a:ahLst/>
            <a:cxnLst/>
            <a:rect l="l" t="t" r="r" b="b"/>
            <a:pathLst>
              <a:path w="2387801" h="2009441">
                <a:moveTo>
                  <a:pt x="0" y="0"/>
                </a:moveTo>
                <a:lnTo>
                  <a:pt x="2387800" y="0"/>
                </a:lnTo>
                <a:lnTo>
                  <a:pt x="2387800" y="2009441"/>
                </a:lnTo>
                <a:lnTo>
                  <a:pt x="0" y="20094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155979" y="3133082"/>
            <a:ext cx="8612963" cy="7517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n-US" sz="8800" b="1" dirty="0">
                <a:solidFill>
                  <a:srgbClr val="000000"/>
                </a:solidFill>
                <a:latin typeface="Lexend" pitchFamily="2" charset="0"/>
                <a:ea typeface="Open Sauce Bold"/>
                <a:cs typeface="Open Sauce Bold"/>
                <a:sym typeface="Open Sauce Bold"/>
              </a:rPr>
              <a:t>Dripping taps?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82094" y="4628973"/>
            <a:ext cx="9624200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Water that goes down the drain is treated and released back to the waterways, which takes energy, chemicals and biological processes. </a:t>
            </a:r>
          </a:p>
          <a:p>
            <a:pPr algn="ctr"/>
            <a:r>
              <a:rPr lang="en-US" sz="280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A tap that drips once per second sends around 5 litres of water a day down the drain unneccesarily!  </a:t>
            </a:r>
            <a:endParaRPr lang="en-US" sz="2800" dirty="0">
              <a:solidFill>
                <a:srgbClr val="000000"/>
              </a:solidFill>
              <a:latin typeface="Lexend" pitchFamily="2" charset="0"/>
              <a:ea typeface="Poppins"/>
              <a:cs typeface="Poppins"/>
              <a:sym typeface="Poppin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03394" y="13255437"/>
            <a:ext cx="3327722" cy="591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</a:pPr>
            <a:r>
              <a:rPr lang="en-US" sz="3599" b="1" dirty="0">
                <a:solidFill>
                  <a:schemeClr val="bg1"/>
                </a:solidFill>
                <a:latin typeface="Lexend Bold"/>
                <a:ea typeface="Lexend Bold"/>
                <a:cs typeface="Lexend Bold"/>
                <a:sym typeface="Lexend Bold"/>
              </a:rPr>
              <a:t>Get Involved!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509327" y="12907924"/>
            <a:ext cx="6087230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Green Impact is run by colleagues in your department. If you’d like to help, contact </a:t>
            </a:r>
            <a:r>
              <a:rPr lang="en-US" sz="2499" b="1" dirty="0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[enter contact details here]</a:t>
            </a:r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8738" y="556502"/>
            <a:ext cx="5408409" cy="1554918"/>
          </a:xfrm>
          <a:custGeom>
            <a:avLst/>
            <a:gdLst/>
            <a:ahLst/>
            <a:cxnLst/>
            <a:rect l="l" t="t" r="r" b="b"/>
            <a:pathLst>
              <a:path w="5408409" h="1554918">
                <a:moveTo>
                  <a:pt x="0" y="0"/>
                </a:moveTo>
                <a:lnTo>
                  <a:pt x="5408410" y="0"/>
                </a:lnTo>
                <a:lnTo>
                  <a:pt x="5408410" y="1554917"/>
                </a:lnTo>
                <a:lnTo>
                  <a:pt x="0" y="15549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732FB3A4-B2AE-C3B0-52B0-C4DAD74DF82C}"/>
              </a:ext>
            </a:extLst>
          </p:cNvPr>
          <p:cNvSpPr txBox="1"/>
          <p:nvPr/>
        </p:nvSpPr>
        <p:spPr>
          <a:xfrm>
            <a:off x="317500" y="11118144"/>
            <a:ext cx="9624200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Ensure you report dripping taps and overflowing cisterns by </a:t>
            </a:r>
            <a:r>
              <a:rPr lang="en-US" sz="2800" b="1" dirty="0">
                <a:solidFill>
                  <a:srgbClr val="000000"/>
                </a:solidFill>
                <a:latin typeface="Lexend" pitchFamily="2" charset="0"/>
                <a:ea typeface="Poppins Bold"/>
                <a:cs typeface="Poppins Bold"/>
                <a:sym typeface="Poppins Bold"/>
              </a:rPr>
              <a:t>[enter information here]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221C7E3-F777-E9BF-5642-310C8095B2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911" y="7556500"/>
            <a:ext cx="2547429" cy="25474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59BF3034134DBD340D193E2ABB74" ma:contentTypeVersion="17" ma:contentTypeDescription="Create a new document." ma:contentTypeScope="" ma:versionID="5af20d4556333b306698ede14774a198">
  <xsd:schema xmlns:xsd="http://www.w3.org/2001/XMLSchema" xmlns:xs="http://www.w3.org/2001/XMLSchema" xmlns:p="http://schemas.microsoft.com/office/2006/metadata/properties" xmlns:ns2="62e9a789-907b-4bfc-b528-fef190f0e1be" xmlns:ns3="2a56f2aa-356d-47f4-afe2-f02392934ad5" targetNamespace="http://schemas.microsoft.com/office/2006/metadata/properties" ma:root="true" ma:fieldsID="ba28cba51a7b6a54a19ac63b0930a627" ns2:_="" ns3:_="">
    <xsd:import namespace="62e9a789-907b-4bfc-b528-fef190f0e1be"/>
    <xsd:import namespace="2a56f2aa-356d-47f4-afe2-f02392934a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9a789-907b-4bfc-b528-fef190f0e1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679eb0c-ed9a-483a-a3d2-a345401ef9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6f2aa-356d-47f4-afe2-f02392934ad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ff60af8-c27c-4389-89ec-63a5ee45e501}" ma:internalName="TaxCatchAll" ma:showField="CatchAllData" ma:web="2a56f2aa-356d-47f4-afe2-f02392934a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56f2aa-356d-47f4-afe2-f02392934ad5" xsi:nil="true"/>
    <_Flow_SignoffStatus xmlns="62e9a789-907b-4bfc-b528-fef190f0e1be" xsi:nil="true"/>
    <lcf76f155ced4ddcb4097134ff3c332f xmlns="62e9a789-907b-4bfc-b528-fef190f0e1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EB5F6E-B263-4241-A07C-D9C400F58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e9a789-907b-4bfc-b528-fef190f0e1be"/>
    <ds:schemaRef ds:uri="2a56f2aa-356d-47f4-afe2-f02392934a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4FA761-1F62-4264-9C14-7EC3A516C5F8}">
  <ds:schemaRefs>
    <ds:schemaRef ds:uri="http://schemas.microsoft.com/office/2006/metadata/properties"/>
    <ds:schemaRef ds:uri="http://schemas.microsoft.com/office/infopath/2007/PartnerControls"/>
    <ds:schemaRef ds:uri="2a56f2aa-356d-47f4-afe2-f02392934ad5"/>
    <ds:schemaRef ds:uri="62e9a789-907b-4bfc-b528-fef190f0e1be"/>
  </ds:schemaRefs>
</ds:datastoreItem>
</file>

<file path=customXml/itemProps3.xml><?xml version="1.0" encoding="utf-8"?>
<ds:datastoreItem xmlns:ds="http://schemas.openxmlformats.org/officeDocument/2006/customXml" ds:itemID="{D554A599-AED4-4659-A227-CF9AB23FDD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Lexend Bold</vt:lpstr>
      <vt:lpstr>Lexend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using the right bin</dc:title>
  <cp:lastModifiedBy>Lauren Walia</cp:lastModifiedBy>
  <cp:revision>6</cp:revision>
  <dcterms:created xsi:type="dcterms:W3CDTF">2006-08-16T00:00:00Z</dcterms:created>
  <dcterms:modified xsi:type="dcterms:W3CDTF">2025-12-17T14:38:43Z</dcterms:modified>
  <dc:identifier>DAG7xcz7f4E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0x0101003F2E59BF3034134DBD340D193E2ABB74</vt:lpwstr>
  </property>
</Properties>
</file>