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5321300" cy="7556500"/>
  <p:notesSz cx="6858000" cy="9144000"/>
  <p:embeddedFontLst>
    <p:embeddedFont>
      <p:font typeface="Open Sauce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12" Type="http://schemas.openxmlformats.org/officeDocument/2006/relationships/customXml" Target="../customXml/item3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tableStyles" Target="tableStyles.xml"/><Relationship Id="rId10" Type="http://schemas.openxmlformats.org/officeDocument/2006/relationships/customXml" Target="../customXml/item1.xml"/><Relationship Id="rId4" Type="http://schemas.openxmlformats.org/officeDocument/2006/relationships/theme" Target="theme/theme1.xml"/><Relationship Id="rId9" Type="http://schemas.openxmlformats.org/officeDocument/2006/relationships/font" Target="fonts/font9.fntdata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048268" y="6600075"/>
            <a:ext cx="610457" cy="610457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25314" lIns="25314" bIns="25314" rIns="25314"/>
            <a:lstStyle/>
            <a:p>
              <a:pPr algn="ctr">
                <a:lnSpc>
                  <a:spcPts val="13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366727" y="4727904"/>
            <a:ext cx="222359" cy="306702"/>
          </a:xfrm>
          <a:custGeom>
            <a:avLst/>
            <a:gdLst/>
            <a:ahLst/>
            <a:cxnLst/>
            <a:rect r="r" b="b" t="t" l="l"/>
            <a:pathLst>
              <a:path h="306702" w="222359">
                <a:moveTo>
                  <a:pt x="0" y="0"/>
                </a:moveTo>
                <a:lnTo>
                  <a:pt x="222359" y="0"/>
                </a:lnTo>
                <a:lnTo>
                  <a:pt x="222359" y="306702"/>
                </a:lnTo>
                <a:lnTo>
                  <a:pt x="0" y="3067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01812" y="192181"/>
            <a:ext cx="1483940" cy="393244"/>
          </a:xfrm>
          <a:custGeom>
            <a:avLst/>
            <a:gdLst/>
            <a:ahLst/>
            <a:cxnLst/>
            <a:rect r="r" b="b" t="t" l="l"/>
            <a:pathLst>
              <a:path h="393244" w="1483940">
                <a:moveTo>
                  <a:pt x="0" y="0"/>
                </a:moveTo>
                <a:lnTo>
                  <a:pt x="1483940" y="0"/>
                </a:lnTo>
                <a:lnTo>
                  <a:pt x="1483940" y="393244"/>
                </a:lnTo>
                <a:lnTo>
                  <a:pt x="0" y="39324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28418" y="6498493"/>
            <a:ext cx="1918509" cy="813623"/>
          </a:xfrm>
          <a:custGeom>
            <a:avLst/>
            <a:gdLst/>
            <a:ahLst/>
            <a:cxnLst/>
            <a:rect r="r" b="b" t="t" l="l"/>
            <a:pathLst>
              <a:path h="813623" w="1918509">
                <a:moveTo>
                  <a:pt x="0" y="0"/>
                </a:moveTo>
                <a:lnTo>
                  <a:pt x="1918509" y="0"/>
                </a:lnTo>
                <a:lnTo>
                  <a:pt x="1918509" y="813623"/>
                </a:lnTo>
                <a:lnTo>
                  <a:pt x="0" y="813623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74897" y="3511766"/>
            <a:ext cx="2131200" cy="1522839"/>
          </a:xfrm>
          <a:custGeom>
            <a:avLst/>
            <a:gdLst/>
            <a:ahLst/>
            <a:cxnLst/>
            <a:rect r="r" b="b" t="t" l="l"/>
            <a:pathLst>
              <a:path h="1522839" w="2131200">
                <a:moveTo>
                  <a:pt x="0" y="0"/>
                </a:moveTo>
                <a:lnTo>
                  <a:pt x="2131200" y="0"/>
                </a:lnTo>
                <a:lnTo>
                  <a:pt x="2131200" y="1522840"/>
                </a:lnTo>
                <a:lnTo>
                  <a:pt x="0" y="152284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453039" y="815001"/>
            <a:ext cx="4661585" cy="6546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8"/>
              </a:lnSpc>
            </a:pPr>
            <a:r>
              <a:rPr lang="en-US" sz="4547" b="true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Mind the gap!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77102" y="1613230"/>
            <a:ext cx="4373796" cy="16676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44"/>
              </a:lnSpc>
            </a:pPr>
            <a:r>
              <a:rPr lang="en-US" sz="140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Ensuring there is a gap between furniture and the radiator will ensure the temperature of the room remains consistent and comfortable.</a:t>
            </a:r>
          </a:p>
          <a:p>
            <a:pPr algn="ctr">
              <a:lnSpc>
                <a:spcPts val="1451"/>
              </a:lnSpc>
            </a:pPr>
          </a:p>
          <a:p>
            <a:pPr algn="ctr">
              <a:lnSpc>
                <a:spcPts val="1451"/>
              </a:lnSpc>
            </a:pPr>
          </a:p>
          <a:p>
            <a:pPr algn="ctr">
              <a:lnSpc>
                <a:spcPts val="1582"/>
              </a:lnSpc>
            </a:pPr>
            <a:r>
              <a:rPr lang="en-US" sz="1208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Having furniture in front of a radiator takes away the ‘radiate’ part of the heater - you’ll have some very warm furniture but a room that stays cold!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56921" y="6623561"/>
            <a:ext cx="1570914" cy="524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061"/>
              </a:lnSpc>
            </a:pPr>
            <a:r>
              <a:rPr lang="en-US" sz="1857" b="true">
                <a:solidFill>
                  <a:srgbClr val="FFFFFF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Want to get involved?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297569" y="6642386"/>
            <a:ext cx="2817055" cy="5541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54"/>
              </a:lnSpc>
            </a:pPr>
            <a:r>
              <a:rPr lang="en-US" sz="111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Green Impact is run by colleagues in your department. If you’d like to help, contact [</a:t>
            </a:r>
            <a:r>
              <a:rPr lang="en-US" sz="1110" b="true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enter contact details here]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32800" y="5281084"/>
            <a:ext cx="4373796" cy="932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44"/>
              </a:lnSpc>
            </a:pPr>
            <a:r>
              <a:rPr lang="en-US" sz="140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Ensuring there is a gap also ensures we’re as energy efficient as possible, which is a crucial part of our carbon emissions reduction work. It’s win-win!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2E59BF3034134DBD340D193E2ABB74" ma:contentTypeVersion="16" ma:contentTypeDescription="Create a new document." ma:contentTypeScope="" ma:versionID="e8e28a737a0b41022fcc092da9a694f7">
  <xsd:schema xmlns:xsd="http://www.w3.org/2001/XMLSchema" xmlns:xs="http://www.w3.org/2001/XMLSchema" xmlns:p="http://schemas.microsoft.com/office/2006/metadata/properties" xmlns:ns2="62e9a789-907b-4bfc-b528-fef190f0e1be" xmlns:ns3="2a56f2aa-356d-47f4-afe2-f02392934ad5" targetNamespace="http://schemas.microsoft.com/office/2006/metadata/properties" ma:root="true" ma:fieldsID="30a72b1030cd44f779a6602346499ca5" ns2:_="" ns3:_="">
    <xsd:import namespace="62e9a789-907b-4bfc-b528-fef190f0e1be"/>
    <xsd:import namespace="2a56f2aa-356d-47f4-afe2-f02392934a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9a789-907b-4bfc-b528-fef190f0e1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679eb0c-ed9a-483a-a3d2-a345401ef9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6f2aa-356d-47f4-afe2-f02392934ad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ff60af8-c27c-4389-89ec-63a5ee45e501}" ma:internalName="TaxCatchAll" ma:showField="CatchAllData" ma:web="2a56f2aa-356d-47f4-afe2-f02392934a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56f2aa-356d-47f4-afe2-f02392934ad5" xsi:nil="true"/>
    <_Flow_SignoffStatus xmlns="62e9a789-907b-4bfc-b528-fef190f0e1be" xsi:nil="true"/>
    <lcf76f155ced4ddcb4097134ff3c332f xmlns="62e9a789-907b-4bfc-b528-fef190f0e1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D57563-4015-468A-B7BE-34DD7C10F15D}"/>
</file>

<file path=customXml/itemProps2.xml><?xml version="1.0" encoding="utf-8"?>
<ds:datastoreItem xmlns:ds="http://schemas.openxmlformats.org/officeDocument/2006/customXml" ds:itemID="{36838DE9-AF1A-4344-8138-B97C6978BAEC}"/>
</file>

<file path=customXml/itemProps3.xml><?xml version="1.0" encoding="utf-8"?>
<ds:datastoreItem xmlns:ds="http://schemas.openxmlformats.org/officeDocument/2006/customXml" ds:itemID="{2DF3375F-94C1-480A-8464-18798C14480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 Resource Bank - Furniture &amp; Heating poster</dc:title>
  <cp:revision>1</cp:revision>
  <dcterms:created xsi:type="dcterms:W3CDTF">2006-08-16T00:00:00Z</dcterms:created>
  <dcterms:modified xsi:type="dcterms:W3CDTF">2011-08-01T06:04:30Z</dcterms:modified>
  <dc:identifier>DAGbEeJjEwo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0x0101003F2E59BF3034134DBD340D193E2ABB74</vt:lpwstr>
  </property>
</Properties>
</file>