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Open Sauce Bold" charset="1" panose="00000800000000000000"/>
      <p:regular r:id="rId7"/>
    </p:embeddedFont>
    <p:embeddedFont>
      <p:font typeface="Poppins" charset="1" panose="00000500000000000000"/>
      <p:regular r:id="rId8"/>
    </p:embeddedFont>
    <p:embeddedFont>
      <p:font typeface="Poppins Bold" charset="1" panose="000008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8.fntdata"/><Relationship Id="rId3" Type="http://schemas.openxmlformats.org/officeDocument/2006/relationships/viewProps" Target="viewProps.xml"/><Relationship Id="rId7" Type="http://schemas.openxmlformats.org/officeDocument/2006/relationships/font" Target="fonts/font7.fntdata"/><Relationship Id="rId12" Type="http://schemas.openxmlformats.org/officeDocument/2006/relationships/customXml" Target="../customXml/item3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customXml" Target="../customXml/item2.xml"/><Relationship Id="rId5" Type="http://schemas.openxmlformats.org/officeDocument/2006/relationships/tableStyles" Target="tableStyles.xml"/><Relationship Id="rId10" Type="http://schemas.openxmlformats.org/officeDocument/2006/relationships/customXml" Target="../customXml/item1.xml"/><Relationship Id="rId4" Type="http://schemas.openxmlformats.org/officeDocument/2006/relationships/theme" Target="theme/theme1.xml"/><Relationship Id="rId9" Type="http://schemas.openxmlformats.org/officeDocument/2006/relationships/font" Target="fonts/font9.fntdata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svg" Type="http://schemas.openxmlformats.org/officeDocument/2006/relationships/image"/><Relationship Id="rId7" Target="../media/image6.png" Type="http://schemas.openxmlformats.org/officeDocument/2006/relationships/image"/><Relationship Id="rId8" Target="../media/image7.svg" Type="http://schemas.openxmlformats.org/officeDocument/2006/relationships/image"/><Relationship Id="rId9" Target="../media/image8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906326" y="9347458"/>
            <a:ext cx="866190" cy="866190"/>
            <a:chOff x="0" y="0"/>
            <a:chExt cx="812800" cy="8128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35919" lIns="35919" bIns="35919" rIns="35919"/>
            <a:lstStyle/>
            <a:p>
              <a:pPr algn="ctr">
                <a:lnSpc>
                  <a:spcPts val="1928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1939275" y="6690999"/>
            <a:ext cx="315509" cy="435185"/>
          </a:xfrm>
          <a:custGeom>
            <a:avLst/>
            <a:gdLst/>
            <a:ahLst/>
            <a:cxnLst/>
            <a:rect r="r" b="b" t="t" l="l"/>
            <a:pathLst>
              <a:path h="435185" w="315509">
                <a:moveTo>
                  <a:pt x="0" y="0"/>
                </a:moveTo>
                <a:lnTo>
                  <a:pt x="315509" y="0"/>
                </a:lnTo>
                <a:lnTo>
                  <a:pt x="315509" y="435185"/>
                </a:lnTo>
                <a:lnTo>
                  <a:pt x="0" y="43518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428247" y="255175"/>
            <a:ext cx="2105591" cy="557982"/>
          </a:xfrm>
          <a:custGeom>
            <a:avLst/>
            <a:gdLst/>
            <a:ahLst/>
            <a:cxnLst/>
            <a:rect r="r" b="b" t="t" l="l"/>
            <a:pathLst>
              <a:path h="557982" w="2105591">
                <a:moveTo>
                  <a:pt x="0" y="0"/>
                </a:moveTo>
                <a:lnTo>
                  <a:pt x="2105591" y="0"/>
                </a:lnTo>
                <a:lnTo>
                  <a:pt x="2105591" y="557982"/>
                </a:lnTo>
                <a:lnTo>
                  <a:pt x="0" y="55798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324107" y="9203321"/>
            <a:ext cx="2722209" cy="1154465"/>
          </a:xfrm>
          <a:custGeom>
            <a:avLst/>
            <a:gdLst/>
            <a:ahLst/>
            <a:cxnLst/>
            <a:rect r="r" b="b" t="t" l="l"/>
            <a:pathLst>
              <a:path h="1154465" w="2722209">
                <a:moveTo>
                  <a:pt x="0" y="0"/>
                </a:moveTo>
                <a:lnTo>
                  <a:pt x="2722209" y="0"/>
                </a:lnTo>
                <a:lnTo>
                  <a:pt x="2722209" y="1154465"/>
                </a:lnTo>
                <a:lnTo>
                  <a:pt x="0" y="1154465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72365">
            <a:off x="1006936" y="4098330"/>
            <a:ext cx="1728505" cy="1728505"/>
          </a:xfrm>
          <a:custGeom>
            <a:avLst/>
            <a:gdLst/>
            <a:ahLst/>
            <a:cxnLst/>
            <a:rect r="r" b="b" t="t" l="l"/>
            <a:pathLst>
              <a:path h="1728505" w="1728505">
                <a:moveTo>
                  <a:pt x="0" y="0"/>
                </a:moveTo>
                <a:lnTo>
                  <a:pt x="1728505" y="0"/>
                </a:lnTo>
                <a:lnTo>
                  <a:pt x="1728505" y="1728505"/>
                </a:lnTo>
                <a:lnTo>
                  <a:pt x="0" y="1728505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4713019" y="4140779"/>
            <a:ext cx="1643607" cy="1643607"/>
          </a:xfrm>
          <a:custGeom>
            <a:avLst/>
            <a:gdLst/>
            <a:ahLst/>
            <a:cxnLst/>
            <a:rect r="r" b="b" t="t" l="l"/>
            <a:pathLst>
              <a:path h="1643607" w="1643607">
                <a:moveTo>
                  <a:pt x="0" y="0"/>
                </a:moveTo>
                <a:lnTo>
                  <a:pt x="1643607" y="0"/>
                </a:lnTo>
                <a:lnTo>
                  <a:pt x="1643607" y="1643607"/>
                </a:lnTo>
                <a:lnTo>
                  <a:pt x="0" y="1643607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0" id="10"/>
          <p:cNvSpPr txBox="true"/>
          <p:nvPr/>
        </p:nvSpPr>
        <p:spPr>
          <a:xfrm rot="0">
            <a:off x="912067" y="916907"/>
            <a:ext cx="5891933" cy="18350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162"/>
              </a:lnSpc>
            </a:pPr>
            <a:r>
              <a:rPr lang="en-US" sz="6453" b="true">
                <a:solidFill>
                  <a:srgbClr val="000000"/>
                </a:solidFill>
                <a:latin typeface="Open Sauce Bold"/>
                <a:ea typeface="Open Sauce Bold"/>
                <a:cs typeface="Open Sauce Bold"/>
                <a:sym typeface="Open Sauce Bold"/>
              </a:rPr>
              <a:t>Are you using the right bin?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587480" y="2951949"/>
            <a:ext cx="6396058" cy="9507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46"/>
              </a:lnSpc>
            </a:pPr>
            <a:r>
              <a:rPr lang="en-US" sz="1943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If you put something in the wrong bin, it will contaminate the whole bag and will </a:t>
            </a:r>
            <a:r>
              <a:rPr lang="en-US" sz="1943" b="true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[end up in landfill or be incinerated, delete as appropriate]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506442" y="9382327"/>
            <a:ext cx="2228999" cy="74237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925"/>
              </a:lnSpc>
            </a:pPr>
            <a:r>
              <a:rPr lang="en-US" sz="2635" b="true">
                <a:solidFill>
                  <a:srgbClr val="FFFFFF"/>
                </a:solidFill>
                <a:latin typeface="Open Sauce Bold"/>
                <a:ea typeface="Open Sauce Bold"/>
                <a:cs typeface="Open Sauce Bold"/>
                <a:sym typeface="Open Sauce Bold"/>
              </a:rPr>
              <a:t>Want to get involved?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3260065" y="9419464"/>
            <a:ext cx="3997173" cy="7743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064"/>
              </a:lnSpc>
            </a:pPr>
            <a:r>
              <a:rPr lang="en-US" sz="1575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Green Impact is run by colleagues in your department. If you’d like to help, contact [</a:t>
            </a:r>
            <a:r>
              <a:rPr lang="en-US" sz="1575" b="true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enter contact details here]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498015" y="5987710"/>
            <a:ext cx="2997318" cy="18968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546"/>
              </a:lnSpc>
            </a:pPr>
            <a:r>
              <a:rPr lang="en-US" sz="1943" b="true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[List here, e.g.: </a:t>
            </a:r>
          </a:p>
          <a:p>
            <a:pPr algn="l" marL="419672" indent="-209836" lvl="1">
              <a:lnSpc>
                <a:spcPts val="2546"/>
              </a:lnSpc>
              <a:buFont typeface="Arial"/>
              <a:buChar char="•"/>
            </a:pPr>
            <a:r>
              <a:rPr lang="en-US" b="true" sz="1943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Plastic (must be clean)</a:t>
            </a:r>
          </a:p>
          <a:p>
            <a:pPr algn="l" marL="419672" indent="-209836" lvl="1">
              <a:lnSpc>
                <a:spcPts val="2546"/>
              </a:lnSpc>
              <a:buFont typeface="Arial"/>
              <a:buChar char="•"/>
            </a:pPr>
            <a:r>
              <a:rPr lang="en-US" b="true" sz="1943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Glass</a:t>
            </a:r>
          </a:p>
          <a:p>
            <a:pPr algn="l" marL="419672" indent="-209836" lvl="1">
              <a:lnSpc>
                <a:spcPts val="2546"/>
              </a:lnSpc>
              <a:buFont typeface="Arial"/>
              <a:buChar char="•"/>
            </a:pPr>
            <a:r>
              <a:rPr lang="en-US" b="true" sz="1943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Cardboard (no tape)]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4059209" y="5987710"/>
            <a:ext cx="2924329" cy="18968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546"/>
              </a:lnSpc>
            </a:pPr>
            <a:r>
              <a:rPr lang="en-US" sz="1943" b="true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[List here, e.g.: </a:t>
            </a:r>
          </a:p>
          <a:p>
            <a:pPr algn="l" marL="419672" indent="-209836" lvl="1">
              <a:lnSpc>
                <a:spcPts val="2546"/>
              </a:lnSpc>
              <a:buFont typeface="Arial"/>
              <a:buChar char="•"/>
            </a:pPr>
            <a:r>
              <a:rPr lang="en-US" b="true" sz="1943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Disposable Coffee Cups</a:t>
            </a:r>
          </a:p>
          <a:p>
            <a:pPr algn="l" marL="419672" indent="-209836" lvl="1">
              <a:lnSpc>
                <a:spcPts val="2546"/>
              </a:lnSpc>
              <a:buFont typeface="Arial"/>
              <a:buChar char="•"/>
            </a:pPr>
            <a:r>
              <a:rPr lang="en-US" b="true" sz="1943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Sandwich Packaging</a:t>
            </a:r>
          </a:p>
          <a:p>
            <a:pPr algn="l" marL="419672" indent="-209836" lvl="1">
              <a:lnSpc>
                <a:spcPts val="2546"/>
              </a:lnSpc>
              <a:buFont typeface="Arial"/>
              <a:buChar char="•"/>
            </a:pPr>
            <a:r>
              <a:rPr lang="en-US" b="true" sz="1943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Batteries]</a:t>
            </a:r>
          </a:p>
        </p:txBody>
      </p:sp>
      <p:sp>
        <p:nvSpPr>
          <p:cNvPr name="AutoShape 16" id="16"/>
          <p:cNvSpPr/>
          <p:nvPr/>
        </p:nvSpPr>
        <p:spPr>
          <a:xfrm flipH="true">
            <a:off x="3696044" y="4384584"/>
            <a:ext cx="8676" cy="4430570"/>
          </a:xfrm>
          <a:prstGeom prst="line">
            <a:avLst/>
          </a:prstGeom>
          <a:ln cap="flat" w="3810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2E59BF3034134DBD340D193E2ABB74" ma:contentTypeVersion="16" ma:contentTypeDescription="Create a new document." ma:contentTypeScope="" ma:versionID="e8e28a737a0b41022fcc092da9a694f7">
  <xsd:schema xmlns:xsd="http://www.w3.org/2001/XMLSchema" xmlns:xs="http://www.w3.org/2001/XMLSchema" xmlns:p="http://schemas.microsoft.com/office/2006/metadata/properties" xmlns:ns2="62e9a789-907b-4bfc-b528-fef190f0e1be" xmlns:ns3="2a56f2aa-356d-47f4-afe2-f02392934ad5" targetNamespace="http://schemas.microsoft.com/office/2006/metadata/properties" ma:root="true" ma:fieldsID="30a72b1030cd44f779a6602346499ca5" ns2:_="" ns3:_="">
    <xsd:import namespace="62e9a789-907b-4bfc-b528-fef190f0e1be"/>
    <xsd:import namespace="2a56f2aa-356d-47f4-afe2-f02392934ad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SearchProperties" minOccurs="0"/>
                <xsd:element ref="ns2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e9a789-907b-4bfc-b528-fef190f0e1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7" nillable="true" ma:displayName="Location" ma:description="" ma:indexed="true" ma:internalName="MediaServiceLocatio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6679eb0c-ed9a-483a-a3d2-a345401ef9d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Flow_SignoffStatus" ma:index="23" nillable="true" ma:displayName="Sign-off status" ma:internalName="Sign_x002d_off_x0020_status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56f2aa-356d-47f4-afe2-f02392934ad5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3ff60af8-c27c-4389-89ec-63a5ee45e501}" ma:internalName="TaxCatchAll" ma:showField="CatchAllData" ma:web="2a56f2aa-356d-47f4-afe2-f02392934ad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a56f2aa-356d-47f4-afe2-f02392934ad5" xsi:nil="true"/>
    <_Flow_SignoffStatus xmlns="62e9a789-907b-4bfc-b528-fef190f0e1be" xsi:nil="true"/>
    <lcf76f155ced4ddcb4097134ff3c332f xmlns="62e9a789-907b-4bfc-b528-fef190f0e1b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77A790C-D9B4-4A37-8A29-D105E5B976BF}"/>
</file>

<file path=customXml/itemProps2.xml><?xml version="1.0" encoding="utf-8"?>
<ds:datastoreItem xmlns:ds="http://schemas.openxmlformats.org/officeDocument/2006/customXml" ds:itemID="{BA14609C-0A2D-41E6-A2ED-D2628A5FCA6B}"/>
</file>

<file path=customXml/itemProps3.xml><?xml version="1.0" encoding="utf-8"?>
<ds:datastoreItem xmlns:ds="http://schemas.openxmlformats.org/officeDocument/2006/customXml" ds:itemID="{6B3A0C98-B23C-4DBE-A7B5-743B62BD112F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 Resource Bank - Bins</dc:title>
  <cp:revision>1</cp:revision>
  <dcterms:created xsi:type="dcterms:W3CDTF">2006-08-16T00:00:00Z</dcterms:created>
  <dcterms:modified xsi:type="dcterms:W3CDTF">2011-08-01T06:04:30Z</dcterms:modified>
  <dc:identifier>DAGbEHzydkg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0x0101003F2E59BF3034134DBD340D193E2ABB74</vt:lpwstr>
  </property>
</Properties>
</file>