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53600" cy="73152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INPr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8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744" y="1831106"/>
            <a:ext cx="8380112" cy="3652987"/>
            <a:chOff x="0" y="0"/>
            <a:chExt cx="21075944" cy="9187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75945" cy="9187247"/>
            </a:xfrm>
            <a:custGeom>
              <a:avLst/>
              <a:gdLst/>
              <a:ahLst/>
              <a:cxnLst/>
              <a:rect l="l" t="t" r="r" b="b"/>
              <a:pathLst>
                <a:path w="21075945" h="9187247">
                  <a:moveTo>
                    <a:pt x="20951484" y="9187247"/>
                  </a:moveTo>
                  <a:lnTo>
                    <a:pt x="124460" y="9187247"/>
                  </a:lnTo>
                  <a:cubicBezTo>
                    <a:pt x="55880" y="9187247"/>
                    <a:pt x="0" y="9131367"/>
                    <a:pt x="0" y="90627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951484" y="0"/>
                  </a:lnTo>
                  <a:cubicBezTo>
                    <a:pt x="21020064" y="0"/>
                    <a:pt x="21075945" y="55880"/>
                    <a:pt x="21075945" y="124460"/>
                  </a:cubicBezTo>
                  <a:lnTo>
                    <a:pt x="21075945" y="9062786"/>
                  </a:lnTo>
                  <a:cubicBezTo>
                    <a:pt x="21075945" y="9131367"/>
                    <a:pt x="21020064" y="9187247"/>
                    <a:pt x="20951484" y="918724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4055" y="269093"/>
            <a:ext cx="7345491" cy="112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2"/>
              </a:lnSpc>
            </a:pPr>
            <a:r>
              <a:rPr lang="en-US" sz="3230" spc="723">
                <a:solidFill>
                  <a:srgbClr val="083A5E"/>
                </a:solidFill>
                <a:latin typeface="DINPro"/>
              </a:rPr>
              <a:t>GREEN IMPACT GRAPHIC AND POSTER TEMPLATES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7174" y="2074457"/>
            <a:ext cx="7779251" cy="318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sz="2563" spc="384">
                <a:solidFill>
                  <a:srgbClr val="083A5E"/>
                </a:solidFill>
                <a:latin typeface="DINPro Bold"/>
              </a:rPr>
              <a:t>Use this PowerPoint file to create your own graphics and posters to help raise awareness of your Green Impact actions. </a:t>
            </a:r>
          </a:p>
          <a:p>
            <a:pPr algn="ctr">
              <a:lnSpc>
                <a:spcPts val="2820"/>
              </a:lnSpc>
            </a:pPr>
            <a:endParaRPr lang="en-US" sz="2563" spc="384">
              <a:solidFill>
                <a:srgbClr val="083A5E"/>
              </a:solidFill>
              <a:latin typeface="DINPro Bold"/>
            </a:endParaRPr>
          </a:p>
          <a:p>
            <a:pPr algn="ctr">
              <a:lnSpc>
                <a:spcPts val="2820"/>
              </a:lnSpc>
            </a:pPr>
            <a:r>
              <a:rPr lang="en-US" sz="2563" spc="384">
                <a:solidFill>
                  <a:srgbClr val="083A5E"/>
                </a:solidFill>
                <a:latin typeface="DINPro"/>
              </a:rPr>
              <a:t>All slides are editable so you can add local information, then save the slide as a PDF or image to use within your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172" y="1887264"/>
            <a:ext cx="5069257" cy="979695"/>
            <a:chOff x="0" y="0"/>
            <a:chExt cx="12749158" cy="24639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49158" cy="2463930"/>
            </a:xfrm>
            <a:custGeom>
              <a:avLst/>
              <a:gdLst/>
              <a:ahLst/>
              <a:cxnLst/>
              <a:rect l="l" t="t" r="r" b="b"/>
              <a:pathLst>
                <a:path w="12749158" h="2463930">
                  <a:moveTo>
                    <a:pt x="12624698" y="2463930"/>
                  </a:moveTo>
                  <a:lnTo>
                    <a:pt x="124460" y="2463930"/>
                  </a:lnTo>
                  <a:cubicBezTo>
                    <a:pt x="55880" y="2463930"/>
                    <a:pt x="0" y="2408050"/>
                    <a:pt x="0" y="23394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24698" y="0"/>
                  </a:lnTo>
                  <a:cubicBezTo>
                    <a:pt x="12693278" y="0"/>
                    <a:pt x="12749158" y="55880"/>
                    <a:pt x="12749158" y="124460"/>
                  </a:cubicBezTo>
                  <a:lnTo>
                    <a:pt x="12749158" y="2339470"/>
                  </a:lnTo>
                  <a:cubicBezTo>
                    <a:pt x="12749158" y="2408050"/>
                    <a:pt x="12693278" y="2463930"/>
                    <a:pt x="12624698" y="24639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411261" y="2723196"/>
            <a:ext cx="955609" cy="95560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372297" y="931655"/>
            <a:ext cx="955609" cy="9556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98933" y="2866959"/>
            <a:ext cx="400269" cy="40026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98798" y="5080285"/>
            <a:ext cx="400269" cy="40026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64708" y="2157063"/>
            <a:ext cx="400269" cy="40026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13072" y="4248922"/>
            <a:ext cx="400269" cy="40026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20487" y="1975736"/>
            <a:ext cx="400269" cy="40026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564973" y="4913738"/>
            <a:ext cx="666186" cy="333093"/>
            <a:chOff x="0" y="0"/>
            <a:chExt cx="81280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406400" cy="407051"/>
            </a:xfrm>
            <a:custGeom>
              <a:avLst/>
              <a:gdLst/>
              <a:ahLst/>
              <a:cxnLst/>
              <a:rect l="l" t="t" r="r" b="b"/>
              <a:pathLst>
                <a:path w="406400" h="407051">
                  <a:moveTo>
                    <a:pt x="406400" y="326"/>
                  </a:moveTo>
                  <a:cubicBezTo>
                    <a:pt x="333587" y="0"/>
                    <a:pt x="266166" y="38659"/>
                    <a:pt x="229665" y="101663"/>
                  </a:cubicBezTo>
                  <a:cubicBezTo>
                    <a:pt x="193164" y="164667"/>
                    <a:pt x="193164" y="242385"/>
                    <a:pt x="229665" y="305389"/>
                  </a:cubicBezTo>
                  <a:cubicBezTo>
                    <a:pt x="266166" y="368393"/>
                    <a:pt x="333587" y="407052"/>
                    <a:pt x="40640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025898" y="341277"/>
            <a:ext cx="3701804" cy="85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2"/>
              </a:lnSpc>
            </a:pPr>
            <a:r>
              <a:rPr lang="en-US" sz="2430" spc="544">
                <a:solidFill>
                  <a:srgbClr val="083A5E"/>
                </a:solidFill>
                <a:latin typeface="DINPro"/>
              </a:rPr>
              <a:t>JOIN THE GREEN IMPACT TEAM</a:t>
            </a:r>
          </a:p>
        </p:txBody>
      </p:sp>
      <p:grpSp>
        <p:nvGrpSpPr>
          <p:cNvPr id="31" name="Group 31"/>
          <p:cNvGrpSpPr/>
          <p:nvPr/>
        </p:nvGrpSpPr>
        <p:grpSpPr>
          <a:xfrm rot="5400000">
            <a:off x="8532656" y="4082375"/>
            <a:ext cx="666186" cy="333093"/>
            <a:chOff x="0" y="0"/>
            <a:chExt cx="812800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406400" cy="407051"/>
            </a:xfrm>
            <a:custGeom>
              <a:avLst/>
              <a:gdLst/>
              <a:ahLst/>
              <a:cxnLst/>
              <a:rect l="l" t="t" r="r" b="b"/>
              <a:pathLst>
                <a:path w="406400" h="407051">
                  <a:moveTo>
                    <a:pt x="406400" y="326"/>
                  </a:moveTo>
                  <a:cubicBezTo>
                    <a:pt x="333587" y="0"/>
                    <a:pt x="266166" y="38659"/>
                    <a:pt x="229665" y="101663"/>
                  </a:cubicBezTo>
                  <a:cubicBezTo>
                    <a:pt x="193164" y="164667"/>
                    <a:pt x="193164" y="242385"/>
                    <a:pt x="229665" y="305389"/>
                  </a:cubicBezTo>
                  <a:cubicBezTo>
                    <a:pt x="266166" y="368393"/>
                    <a:pt x="333587" y="407052"/>
                    <a:pt x="40640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1020982" y="850517"/>
            <a:ext cx="666186" cy="333093"/>
            <a:chOff x="0" y="0"/>
            <a:chExt cx="812800" cy="406400"/>
          </a:xfrm>
        </p:grpSpPr>
        <p:sp>
          <p:nvSpPr>
            <p:cNvPr id="35" name="Freeform 35"/>
            <p:cNvSpPr/>
            <p:nvPr/>
          </p:nvSpPr>
          <p:spPr>
            <a:xfrm>
              <a:off x="203200" y="-326"/>
              <a:ext cx="406400" cy="407051"/>
            </a:xfrm>
            <a:custGeom>
              <a:avLst/>
              <a:gdLst/>
              <a:ahLst/>
              <a:cxnLst/>
              <a:rect l="l" t="t" r="r" b="b"/>
              <a:pathLst>
                <a:path w="406400" h="407051">
                  <a:moveTo>
                    <a:pt x="406400" y="326"/>
                  </a:moveTo>
                  <a:cubicBezTo>
                    <a:pt x="333587" y="0"/>
                    <a:pt x="266166" y="38659"/>
                    <a:pt x="229665" y="101663"/>
                  </a:cubicBezTo>
                  <a:cubicBezTo>
                    <a:pt x="193164" y="164667"/>
                    <a:pt x="193164" y="242385"/>
                    <a:pt x="229665" y="305389"/>
                  </a:cubicBezTo>
                  <a:cubicBezTo>
                    <a:pt x="266166" y="368393"/>
                    <a:pt x="333587" y="407052"/>
                    <a:pt x="40640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5400000">
            <a:off x="7599159" y="564973"/>
            <a:ext cx="666186" cy="333093"/>
            <a:chOff x="0" y="0"/>
            <a:chExt cx="812800" cy="406400"/>
          </a:xfrm>
        </p:grpSpPr>
        <p:sp>
          <p:nvSpPr>
            <p:cNvPr id="38" name="Freeform 38"/>
            <p:cNvSpPr/>
            <p:nvPr/>
          </p:nvSpPr>
          <p:spPr>
            <a:xfrm>
              <a:off x="203200" y="-326"/>
              <a:ext cx="406400" cy="407051"/>
            </a:xfrm>
            <a:custGeom>
              <a:avLst/>
              <a:gdLst/>
              <a:ahLst/>
              <a:cxnLst/>
              <a:rect l="l" t="t" r="r" b="b"/>
              <a:pathLst>
                <a:path w="406400" h="407051">
                  <a:moveTo>
                    <a:pt x="406400" y="326"/>
                  </a:moveTo>
                  <a:cubicBezTo>
                    <a:pt x="333587" y="0"/>
                    <a:pt x="266166" y="38659"/>
                    <a:pt x="229665" y="101663"/>
                  </a:cubicBezTo>
                  <a:cubicBezTo>
                    <a:pt x="193164" y="164667"/>
                    <a:pt x="193164" y="242385"/>
                    <a:pt x="229665" y="305389"/>
                  </a:cubicBezTo>
                  <a:cubicBezTo>
                    <a:pt x="266166" y="368393"/>
                    <a:pt x="333587" y="407052"/>
                    <a:pt x="40640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651732" y="1994786"/>
            <a:ext cx="4450136" cy="1056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2409" spc="361">
                <a:solidFill>
                  <a:srgbClr val="083A5E"/>
                </a:solidFill>
                <a:latin typeface="DINPro Bold"/>
              </a:rPr>
              <a:t>Learn more about sustainability issues</a:t>
            </a:r>
          </a:p>
          <a:p>
            <a:pPr algn="ctr">
              <a:lnSpc>
                <a:spcPts val="3300"/>
              </a:lnSpc>
            </a:pPr>
            <a:endParaRPr lang="en-US" sz="2409" spc="361">
              <a:solidFill>
                <a:srgbClr val="083A5E"/>
              </a:solidFill>
              <a:latin typeface="DINPro Bold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2342172" y="3050877"/>
            <a:ext cx="5069257" cy="979695"/>
            <a:chOff x="0" y="0"/>
            <a:chExt cx="12749158" cy="246393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2749158" cy="2463930"/>
            </a:xfrm>
            <a:custGeom>
              <a:avLst/>
              <a:gdLst/>
              <a:ahLst/>
              <a:cxnLst/>
              <a:rect l="l" t="t" r="r" b="b"/>
              <a:pathLst>
                <a:path w="12749158" h="2463930">
                  <a:moveTo>
                    <a:pt x="12624698" y="2463930"/>
                  </a:moveTo>
                  <a:lnTo>
                    <a:pt x="124460" y="2463930"/>
                  </a:lnTo>
                  <a:cubicBezTo>
                    <a:pt x="55880" y="2463930"/>
                    <a:pt x="0" y="2408050"/>
                    <a:pt x="0" y="23394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24698" y="0"/>
                  </a:lnTo>
                  <a:cubicBezTo>
                    <a:pt x="12693278" y="0"/>
                    <a:pt x="12749158" y="55880"/>
                    <a:pt x="12749158" y="124460"/>
                  </a:cubicBezTo>
                  <a:lnTo>
                    <a:pt x="12749158" y="2339470"/>
                  </a:lnTo>
                  <a:cubicBezTo>
                    <a:pt x="12749158" y="2408050"/>
                    <a:pt x="12693278" y="2463930"/>
                    <a:pt x="12624698" y="24639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2659721" y="3211728"/>
            <a:ext cx="4442147" cy="6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2404" spc="360">
                <a:solidFill>
                  <a:srgbClr val="083A5E"/>
                </a:solidFill>
                <a:latin typeface="DINPro"/>
              </a:rPr>
              <a:t>Build professional and personal skills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07260" y="5607893"/>
            <a:ext cx="6139079" cy="28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2"/>
              </a:lnSpc>
            </a:pPr>
            <a:r>
              <a:rPr lang="en-US" sz="1730" spc="238">
                <a:solidFill>
                  <a:srgbClr val="083A5E"/>
                </a:solidFill>
                <a:latin typeface="DINPro"/>
              </a:rPr>
              <a:t>CONTACT [INSERT DETAILS] TO GET INVOLVED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2346166" y="4211548"/>
            <a:ext cx="5069257" cy="979695"/>
            <a:chOff x="0" y="0"/>
            <a:chExt cx="12749158" cy="246393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2749158" cy="2463930"/>
            </a:xfrm>
            <a:custGeom>
              <a:avLst/>
              <a:gdLst/>
              <a:ahLst/>
              <a:cxnLst/>
              <a:rect l="l" t="t" r="r" b="b"/>
              <a:pathLst>
                <a:path w="12749158" h="2463930">
                  <a:moveTo>
                    <a:pt x="12624698" y="2463930"/>
                  </a:moveTo>
                  <a:lnTo>
                    <a:pt x="124460" y="2463930"/>
                  </a:lnTo>
                  <a:cubicBezTo>
                    <a:pt x="55880" y="2463930"/>
                    <a:pt x="0" y="2408050"/>
                    <a:pt x="0" y="23394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24698" y="0"/>
                  </a:lnTo>
                  <a:cubicBezTo>
                    <a:pt x="12693278" y="0"/>
                    <a:pt x="12749158" y="55880"/>
                    <a:pt x="12749158" y="124460"/>
                  </a:cubicBezTo>
                  <a:lnTo>
                    <a:pt x="12749158" y="2339470"/>
                  </a:lnTo>
                  <a:cubicBezTo>
                    <a:pt x="12749158" y="2408050"/>
                    <a:pt x="12693278" y="2463930"/>
                    <a:pt x="12624698" y="246393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2663715" y="4372398"/>
            <a:ext cx="4442147" cy="6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5"/>
              </a:lnSpc>
            </a:pPr>
            <a:r>
              <a:rPr lang="en-US" sz="2404" spc="360">
                <a:solidFill>
                  <a:srgbClr val="083A5E"/>
                </a:solidFill>
                <a:latin typeface="DINPro"/>
              </a:rPr>
              <a:t>Make a positive impact and create change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0297" y="4326116"/>
            <a:ext cx="4692748" cy="1667495"/>
            <a:chOff x="0" y="0"/>
            <a:chExt cx="3027454" cy="1075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7454" cy="1075759"/>
            </a:xfrm>
            <a:custGeom>
              <a:avLst/>
              <a:gdLst/>
              <a:ahLst/>
              <a:cxnLst/>
              <a:rect l="l" t="t" r="r" b="b"/>
              <a:pathLst>
                <a:path w="3027454" h="1075759">
                  <a:moveTo>
                    <a:pt x="2902994" y="1075759"/>
                  </a:moveTo>
                  <a:lnTo>
                    <a:pt x="124460" y="1075759"/>
                  </a:lnTo>
                  <a:cubicBezTo>
                    <a:pt x="55880" y="1075759"/>
                    <a:pt x="0" y="1019879"/>
                    <a:pt x="0" y="9512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994" y="0"/>
                  </a:lnTo>
                  <a:cubicBezTo>
                    <a:pt x="2971574" y="0"/>
                    <a:pt x="3027454" y="55880"/>
                    <a:pt x="3027454" y="124460"/>
                  </a:cubicBezTo>
                  <a:lnTo>
                    <a:pt x="3027454" y="951299"/>
                  </a:lnTo>
                  <a:cubicBezTo>
                    <a:pt x="3027454" y="1019879"/>
                    <a:pt x="2971574" y="1075759"/>
                    <a:pt x="2902994" y="1075759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65434" y="1943458"/>
            <a:ext cx="5862472" cy="2545869"/>
            <a:chOff x="0" y="0"/>
            <a:chExt cx="3045303" cy="1322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5303" cy="1322470"/>
            </a:xfrm>
            <a:custGeom>
              <a:avLst/>
              <a:gdLst/>
              <a:ahLst/>
              <a:cxnLst/>
              <a:rect l="l" t="t" r="r" b="b"/>
              <a:pathLst>
                <a:path w="3045303" h="1322470">
                  <a:moveTo>
                    <a:pt x="2920843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0843" y="0"/>
                  </a:lnTo>
                  <a:cubicBezTo>
                    <a:pt x="2989423" y="0"/>
                    <a:pt x="3045303" y="55880"/>
                    <a:pt x="3045303" y="124460"/>
                  </a:cubicBezTo>
                  <a:lnTo>
                    <a:pt x="3045303" y="1198010"/>
                  </a:lnTo>
                  <a:cubicBezTo>
                    <a:pt x="3045303" y="1266590"/>
                    <a:pt x="2989423" y="1322470"/>
                    <a:pt x="2920843" y="132247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8871" y="243941"/>
            <a:ext cx="8215858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>
                <a:solidFill>
                  <a:srgbClr val="000000"/>
                </a:solidFill>
                <a:latin typeface="DINPro Italics"/>
              </a:rPr>
              <a:t>SUSTAINABLE TRAVEL OPTIONS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41617" y="1056103"/>
            <a:ext cx="5070365" cy="59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TRY A NEW SUSTAINABLE TRAVEL ROUTE TO CUT CARBON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61488" y="2648207"/>
            <a:ext cx="5070365" cy="56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2"/>
              </a:lnSpc>
              <a:spcBef>
                <a:spcPct val="0"/>
              </a:spcBef>
            </a:pPr>
            <a:r>
              <a:rPr lang="en-US" sz="1630" spc="225" dirty="0">
                <a:solidFill>
                  <a:srgbClr val="000000"/>
                </a:solidFill>
                <a:latin typeface="DINPro"/>
              </a:rPr>
              <a:t>[Insert details of local sustainable travel options]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03976" y="4887025"/>
            <a:ext cx="398538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"/>
              </a:lnSpc>
            </a:pPr>
            <a:r>
              <a:rPr lang="en-US" sz="1630" spc="225">
                <a:solidFill>
                  <a:srgbClr val="FFFFFF"/>
                </a:solidFill>
                <a:latin typeface="DINPro"/>
              </a:rPr>
              <a:t>[Insert details of any workplace benefits/travel schemes]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54559" y="3703029"/>
            <a:ext cx="2374867" cy="2374857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-643507" y="1237314"/>
            <a:ext cx="3070832" cy="3070820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2085" t="-16531" r="-5271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0297" y="4326116"/>
            <a:ext cx="4692748" cy="1667495"/>
            <a:chOff x="0" y="0"/>
            <a:chExt cx="3027454" cy="1075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7454" cy="1075759"/>
            </a:xfrm>
            <a:custGeom>
              <a:avLst/>
              <a:gdLst/>
              <a:ahLst/>
              <a:cxnLst/>
              <a:rect l="l" t="t" r="r" b="b"/>
              <a:pathLst>
                <a:path w="3027454" h="1075759">
                  <a:moveTo>
                    <a:pt x="2902994" y="1075759"/>
                  </a:moveTo>
                  <a:lnTo>
                    <a:pt x="124460" y="1075759"/>
                  </a:lnTo>
                  <a:cubicBezTo>
                    <a:pt x="55880" y="1075759"/>
                    <a:pt x="0" y="1019879"/>
                    <a:pt x="0" y="9512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994" y="0"/>
                  </a:lnTo>
                  <a:cubicBezTo>
                    <a:pt x="2971574" y="0"/>
                    <a:pt x="3027454" y="55880"/>
                    <a:pt x="3027454" y="124460"/>
                  </a:cubicBezTo>
                  <a:lnTo>
                    <a:pt x="3027454" y="951299"/>
                  </a:lnTo>
                  <a:cubicBezTo>
                    <a:pt x="3027454" y="1019879"/>
                    <a:pt x="2971574" y="1075759"/>
                    <a:pt x="2902994" y="1075759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65434" y="1943458"/>
            <a:ext cx="5862472" cy="2545869"/>
            <a:chOff x="0" y="0"/>
            <a:chExt cx="3045303" cy="1322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5303" cy="1322470"/>
            </a:xfrm>
            <a:custGeom>
              <a:avLst/>
              <a:gdLst/>
              <a:ahLst/>
              <a:cxnLst/>
              <a:rect l="l" t="t" r="r" b="b"/>
              <a:pathLst>
                <a:path w="3045303" h="1322470">
                  <a:moveTo>
                    <a:pt x="2920843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0843" y="0"/>
                  </a:lnTo>
                  <a:cubicBezTo>
                    <a:pt x="2989423" y="0"/>
                    <a:pt x="3045303" y="55880"/>
                    <a:pt x="3045303" y="124460"/>
                  </a:cubicBezTo>
                  <a:lnTo>
                    <a:pt x="3045303" y="1198010"/>
                  </a:lnTo>
                  <a:cubicBezTo>
                    <a:pt x="3045303" y="1266590"/>
                    <a:pt x="2989423" y="1322470"/>
                    <a:pt x="2920843" y="132247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41617" y="1056103"/>
            <a:ext cx="5070365" cy="59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REDUCE WASTE BY BRINGING YOUR OWN REUSABLE CUP OR BOTTLE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02821" y="3344509"/>
            <a:ext cx="2558083" cy="255808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10171" y="1099517"/>
            <a:ext cx="2927199" cy="292719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0360" y="1654749"/>
            <a:ext cx="1426137" cy="18167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64470">
            <a:off x="1429075" y="3925395"/>
            <a:ext cx="1245520" cy="168029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768871" y="243941"/>
            <a:ext cx="8215858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>
                <a:solidFill>
                  <a:srgbClr val="000000"/>
                </a:solidFill>
                <a:latin typeface="DINPro Italics"/>
              </a:rPr>
              <a:t>REFILL AND REUSE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61488" y="2648207"/>
            <a:ext cx="5070365" cy="56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2"/>
              </a:lnSpc>
              <a:spcBef>
                <a:spcPct val="0"/>
              </a:spcBef>
            </a:pPr>
            <a:r>
              <a:rPr lang="en-US" sz="1630" spc="225">
                <a:solidFill>
                  <a:srgbClr val="000000"/>
                </a:solidFill>
                <a:latin typeface="DINPro"/>
              </a:rPr>
              <a:t>[Insert details of where refills are available]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03976" y="4853469"/>
            <a:ext cx="398538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6"/>
              </a:lnSpc>
            </a:pPr>
            <a:r>
              <a:rPr lang="en-US" sz="1630" spc="225">
                <a:solidFill>
                  <a:srgbClr val="FFFFFF"/>
                </a:solidFill>
                <a:latin typeface="DINPro"/>
              </a:rPr>
              <a:t>[Insert details of any discounts available for bringing your own cup]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0297" y="4326116"/>
            <a:ext cx="4692748" cy="1667495"/>
            <a:chOff x="0" y="0"/>
            <a:chExt cx="3027454" cy="1075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7454" cy="1075759"/>
            </a:xfrm>
            <a:custGeom>
              <a:avLst/>
              <a:gdLst/>
              <a:ahLst/>
              <a:cxnLst/>
              <a:rect l="l" t="t" r="r" b="b"/>
              <a:pathLst>
                <a:path w="3027454" h="1075759">
                  <a:moveTo>
                    <a:pt x="2902994" y="1075759"/>
                  </a:moveTo>
                  <a:lnTo>
                    <a:pt x="124460" y="1075759"/>
                  </a:lnTo>
                  <a:cubicBezTo>
                    <a:pt x="55880" y="1075759"/>
                    <a:pt x="0" y="1019879"/>
                    <a:pt x="0" y="9512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994" y="0"/>
                  </a:lnTo>
                  <a:cubicBezTo>
                    <a:pt x="2971574" y="0"/>
                    <a:pt x="3027454" y="55880"/>
                    <a:pt x="3027454" y="124460"/>
                  </a:cubicBezTo>
                  <a:lnTo>
                    <a:pt x="3027454" y="951299"/>
                  </a:lnTo>
                  <a:cubicBezTo>
                    <a:pt x="3027454" y="1019879"/>
                    <a:pt x="2971574" y="1075759"/>
                    <a:pt x="2902994" y="1075759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65434" y="1811294"/>
            <a:ext cx="5862472" cy="2545869"/>
            <a:chOff x="0" y="0"/>
            <a:chExt cx="3045303" cy="1322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5303" cy="1322470"/>
            </a:xfrm>
            <a:custGeom>
              <a:avLst/>
              <a:gdLst/>
              <a:ahLst/>
              <a:cxnLst/>
              <a:rect l="l" t="t" r="r" b="b"/>
              <a:pathLst>
                <a:path w="3045303" h="1322470">
                  <a:moveTo>
                    <a:pt x="2920843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0843" y="0"/>
                  </a:lnTo>
                  <a:cubicBezTo>
                    <a:pt x="2989423" y="0"/>
                    <a:pt x="3045303" y="55880"/>
                    <a:pt x="3045303" y="124460"/>
                  </a:cubicBezTo>
                  <a:lnTo>
                    <a:pt x="3045303" y="1198010"/>
                  </a:lnTo>
                  <a:cubicBezTo>
                    <a:pt x="3045303" y="1266590"/>
                    <a:pt x="2989423" y="1322470"/>
                    <a:pt x="2920843" y="132247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07351" y="3501055"/>
            <a:ext cx="2558083" cy="255808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5640" y="1256062"/>
            <a:ext cx="2927199" cy="292719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80" y="1739373"/>
            <a:ext cx="1553757" cy="19605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8113" y="4235359"/>
            <a:ext cx="1296559" cy="12965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68871" y="332823"/>
            <a:ext cx="8215858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 dirty="0">
                <a:solidFill>
                  <a:srgbClr val="000000"/>
                </a:solidFill>
                <a:latin typeface="DINPro Italics"/>
              </a:rPr>
              <a:t>DRIPPING TAP? REPORT IT!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61488" y="2125917"/>
            <a:ext cx="5070365" cy="1925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830" spc="252">
                <a:solidFill>
                  <a:srgbClr val="000000"/>
                </a:solidFill>
                <a:latin typeface="DINPro"/>
              </a:rPr>
              <a:t>A dripping tap can waste more than 5,000 litres of water in a year. </a:t>
            </a:r>
          </a:p>
          <a:p>
            <a:pPr algn="ctr">
              <a:lnSpc>
                <a:spcPts val="2562"/>
              </a:lnSpc>
            </a:pPr>
            <a:endParaRPr lang="en-US" sz="1830" spc="252">
              <a:solidFill>
                <a:srgbClr val="000000"/>
              </a:solidFill>
              <a:latin typeface="DINPro"/>
            </a:endParaRPr>
          </a:p>
          <a:p>
            <a:pPr algn="ctr">
              <a:lnSpc>
                <a:spcPts val="2562"/>
              </a:lnSpc>
              <a:spcBef>
                <a:spcPct val="0"/>
              </a:spcBef>
            </a:pPr>
            <a:r>
              <a:rPr lang="en-US" sz="1830" spc="252">
                <a:solidFill>
                  <a:srgbClr val="000000"/>
                </a:solidFill>
                <a:latin typeface="DINPro"/>
              </a:rPr>
              <a:t>Report any faulty taps or toilets as soon as you spot them to reduce waste and save water.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03976" y="4893164"/>
            <a:ext cx="398538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30" spc="252">
                <a:solidFill>
                  <a:srgbClr val="FFFFFF"/>
                </a:solidFill>
                <a:latin typeface="DINPro"/>
              </a:rPr>
              <a:t>[Insert details of where to report dripping taps]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725" y="2689767"/>
            <a:ext cx="4297178" cy="2545869"/>
            <a:chOff x="0" y="0"/>
            <a:chExt cx="2232200" cy="13224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32200" cy="1322470"/>
            </a:xfrm>
            <a:custGeom>
              <a:avLst/>
              <a:gdLst/>
              <a:ahLst/>
              <a:cxnLst/>
              <a:rect l="l" t="t" r="r" b="b"/>
              <a:pathLst>
                <a:path w="2232200" h="1322470">
                  <a:moveTo>
                    <a:pt x="2107740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7740" y="0"/>
                  </a:lnTo>
                  <a:cubicBezTo>
                    <a:pt x="2176320" y="0"/>
                    <a:pt x="2232200" y="55880"/>
                    <a:pt x="2232200" y="124460"/>
                  </a:cubicBezTo>
                  <a:lnTo>
                    <a:pt x="2232200" y="1198010"/>
                  </a:lnTo>
                  <a:cubicBezTo>
                    <a:pt x="2232200" y="1266590"/>
                    <a:pt x="2176320" y="1322470"/>
                    <a:pt x="2107740" y="132247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024697" y="2689767"/>
            <a:ext cx="4297178" cy="2545869"/>
            <a:chOff x="0" y="0"/>
            <a:chExt cx="2232200" cy="13224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2200" cy="1322470"/>
            </a:xfrm>
            <a:custGeom>
              <a:avLst/>
              <a:gdLst/>
              <a:ahLst/>
              <a:cxnLst/>
              <a:rect l="l" t="t" r="r" b="b"/>
              <a:pathLst>
                <a:path w="2232200" h="1322470">
                  <a:moveTo>
                    <a:pt x="2107740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7740" y="0"/>
                  </a:lnTo>
                  <a:cubicBezTo>
                    <a:pt x="2176320" y="0"/>
                    <a:pt x="2232200" y="55880"/>
                    <a:pt x="2232200" y="124460"/>
                  </a:cubicBezTo>
                  <a:lnTo>
                    <a:pt x="2232200" y="1198010"/>
                  </a:lnTo>
                  <a:cubicBezTo>
                    <a:pt x="2232200" y="1266590"/>
                    <a:pt x="2176320" y="1322470"/>
                    <a:pt x="2107740" y="132247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210893" y="1655526"/>
            <a:ext cx="1227030" cy="12270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5356" y="1655526"/>
            <a:ext cx="1227030" cy="12270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498" y="1882008"/>
            <a:ext cx="784043" cy="7740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12380" y="1853507"/>
            <a:ext cx="624055" cy="8310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68871" y="515232"/>
            <a:ext cx="8215858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 dirty="0">
                <a:solidFill>
                  <a:srgbClr val="000000"/>
                </a:solidFill>
                <a:latin typeface="DINPro Italics"/>
              </a:rPr>
              <a:t>WHAT CAN I RECYCLE?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316" y="2932558"/>
            <a:ext cx="4030130" cy="113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2025" lvl="1" indent="-176012">
              <a:lnSpc>
                <a:spcPts val="2282"/>
              </a:lnSpc>
              <a:buFont typeface="Arial"/>
              <a:buChar char="•"/>
            </a:pPr>
            <a:r>
              <a:rPr lang="en-US" sz="1630" spc="225">
                <a:solidFill>
                  <a:srgbClr val="000000"/>
                </a:solidFill>
                <a:latin typeface="DINPro"/>
              </a:rPr>
              <a:t>[add details of what should go in the recycling bin such as paper, card, cans]</a:t>
            </a:r>
          </a:p>
          <a:p>
            <a:pPr marL="352025" lvl="1" indent="-176012" algn="ctr">
              <a:lnSpc>
                <a:spcPts val="2282"/>
              </a:lnSpc>
              <a:buFont typeface="Arial"/>
              <a:buChar char="•"/>
            </a:pPr>
            <a:endParaRPr lang="en-US" sz="1630" spc="225">
              <a:solidFill>
                <a:srgbClr val="000000"/>
              </a:solidFill>
              <a:latin typeface="DINPr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156288" y="2932558"/>
            <a:ext cx="4030130" cy="113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2025" lvl="1" indent="-176012">
              <a:lnSpc>
                <a:spcPts val="2282"/>
              </a:lnSpc>
              <a:buFont typeface="Arial"/>
              <a:buChar char="•"/>
            </a:pPr>
            <a:r>
              <a:rPr lang="en-US" sz="1630" spc="225">
                <a:solidFill>
                  <a:srgbClr val="FFFFFF"/>
                </a:solidFill>
                <a:latin typeface="DINPro"/>
              </a:rPr>
              <a:t>[add details of what should go in the general waste bin such as tissues, cling film]</a:t>
            </a:r>
          </a:p>
          <a:p>
            <a:pPr marL="352025" lvl="1" indent="-176012" algn="ctr">
              <a:lnSpc>
                <a:spcPts val="2282"/>
              </a:lnSpc>
              <a:buFont typeface="Arial"/>
              <a:buChar char="•"/>
            </a:pPr>
            <a:endParaRPr lang="en-US" sz="1630" spc="225">
              <a:solidFill>
                <a:srgbClr val="FFFFFF"/>
              </a:solidFill>
              <a:latin typeface="DINPr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3250" y="1957873"/>
            <a:ext cx="3101749" cy="59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PUT ME IN THE RECYCLING BIN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79995" y="1957873"/>
            <a:ext cx="3101749" cy="59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PUT ME IN THE GENERAL WASTE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775" y="2194179"/>
            <a:ext cx="4545743" cy="3753883"/>
            <a:chOff x="0" y="0"/>
            <a:chExt cx="2361319" cy="19499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1319" cy="1949982"/>
            </a:xfrm>
            <a:custGeom>
              <a:avLst/>
              <a:gdLst/>
              <a:ahLst/>
              <a:cxnLst/>
              <a:rect l="l" t="t" r="r" b="b"/>
              <a:pathLst>
                <a:path w="2361319" h="1949982">
                  <a:moveTo>
                    <a:pt x="2236859" y="1949982"/>
                  </a:moveTo>
                  <a:lnTo>
                    <a:pt x="124460" y="1949982"/>
                  </a:lnTo>
                  <a:cubicBezTo>
                    <a:pt x="55880" y="1949982"/>
                    <a:pt x="0" y="1894102"/>
                    <a:pt x="0" y="18255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6859" y="0"/>
                  </a:lnTo>
                  <a:cubicBezTo>
                    <a:pt x="2305439" y="0"/>
                    <a:pt x="2361319" y="55880"/>
                    <a:pt x="2361319" y="124460"/>
                  </a:cubicBezTo>
                  <a:lnTo>
                    <a:pt x="2361319" y="1825522"/>
                  </a:lnTo>
                  <a:cubicBezTo>
                    <a:pt x="2361319" y="1894102"/>
                    <a:pt x="2305439" y="1949982"/>
                    <a:pt x="2236859" y="1949982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153082"/>
            <a:ext cx="2308948" cy="926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2373" y="6414788"/>
            <a:ext cx="2087000" cy="6428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021406" y="2194179"/>
            <a:ext cx="4541418" cy="3753883"/>
            <a:chOff x="0" y="0"/>
            <a:chExt cx="2359072" cy="19499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9072" cy="1949982"/>
            </a:xfrm>
            <a:custGeom>
              <a:avLst/>
              <a:gdLst/>
              <a:ahLst/>
              <a:cxnLst/>
              <a:rect l="l" t="t" r="r" b="b"/>
              <a:pathLst>
                <a:path w="2359072" h="1949982">
                  <a:moveTo>
                    <a:pt x="2234612" y="1949982"/>
                  </a:moveTo>
                  <a:lnTo>
                    <a:pt x="124460" y="1949982"/>
                  </a:lnTo>
                  <a:cubicBezTo>
                    <a:pt x="55880" y="1949982"/>
                    <a:pt x="0" y="1894102"/>
                    <a:pt x="0" y="18255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4612" y="0"/>
                  </a:lnTo>
                  <a:cubicBezTo>
                    <a:pt x="2303193" y="0"/>
                    <a:pt x="2359072" y="55880"/>
                    <a:pt x="2359072" y="124460"/>
                  </a:cubicBezTo>
                  <a:lnTo>
                    <a:pt x="2359072" y="1825522"/>
                  </a:lnTo>
                  <a:cubicBezTo>
                    <a:pt x="2359072" y="1894102"/>
                    <a:pt x="2303193" y="1949982"/>
                    <a:pt x="2234612" y="1949982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216924" y="1158322"/>
            <a:ext cx="1227030" cy="12270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5356" y="1158322"/>
            <a:ext cx="1227030" cy="12270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9733" y="1474131"/>
            <a:ext cx="723574" cy="5564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44017" y="1441858"/>
            <a:ext cx="772845" cy="58876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66867" y="257969"/>
            <a:ext cx="8819865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 dirty="0">
                <a:solidFill>
                  <a:srgbClr val="000000"/>
                </a:solidFill>
                <a:latin typeface="DINPro Italics"/>
              </a:rPr>
              <a:t>REDUCE YOUR DIGITAL FOOTPRINT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8347" y="2376086"/>
            <a:ext cx="4409933" cy="313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435" lvl="1" indent="-165218">
              <a:lnSpc>
                <a:spcPts val="2265"/>
              </a:lnSpc>
              <a:buFont typeface="Arial"/>
              <a:buChar char="•"/>
            </a:pPr>
            <a:r>
              <a:rPr lang="en-US" sz="1530" spc="211">
                <a:solidFill>
                  <a:srgbClr val="000000"/>
                </a:solidFill>
                <a:latin typeface="DINPro"/>
              </a:rPr>
              <a:t>Does the email need sending?</a:t>
            </a:r>
          </a:p>
          <a:p>
            <a:pPr>
              <a:lnSpc>
                <a:spcPts val="2265"/>
              </a:lnSpc>
            </a:pPr>
            <a:endParaRPr lang="en-US" sz="1530" spc="211">
              <a:solidFill>
                <a:srgbClr val="000000"/>
              </a:solidFill>
              <a:latin typeface="DINPro"/>
            </a:endParaRPr>
          </a:p>
          <a:p>
            <a:pPr marL="330435" lvl="1" indent="-165218">
              <a:lnSpc>
                <a:spcPts val="2265"/>
              </a:lnSpc>
              <a:buFont typeface="Arial"/>
              <a:buChar char="•"/>
            </a:pPr>
            <a:r>
              <a:rPr lang="en-US" sz="1530" spc="211">
                <a:solidFill>
                  <a:srgbClr val="000000"/>
                </a:solidFill>
                <a:latin typeface="DINPro"/>
              </a:rPr>
              <a:t>Reduce unnecessary/high resolution images from emails</a:t>
            </a:r>
          </a:p>
          <a:p>
            <a:pPr>
              <a:lnSpc>
                <a:spcPts val="2265"/>
              </a:lnSpc>
            </a:pPr>
            <a:endParaRPr lang="en-US" sz="1530" spc="211">
              <a:solidFill>
                <a:srgbClr val="000000"/>
              </a:solidFill>
              <a:latin typeface="DINPro"/>
            </a:endParaRPr>
          </a:p>
          <a:p>
            <a:pPr marL="330435" lvl="1" indent="-165218">
              <a:lnSpc>
                <a:spcPts val="2265"/>
              </a:lnSpc>
              <a:buFont typeface="Arial"/>
              <a:buChar char="•"/>
            </a:pPr>
            <a:r>
              <a:rPr lang="en-US" sz="1530" spc="211">
                <a:solidFill>
                  <a:srgbClr val="000000"/>
                </a:solidFill>
                <a:latin typeface="DINPro"/>
              </a:rPr>
              <a:t>Could attachments be linked to, or relevant parts copied into the email body? </a:t>
            </a:r>
          </a:p>
          <a:p>
            <a:pPr>
              <a:lnSpc>
                <a:spcPts val="2265"/>
              </a:lnSpc>
            </a:pPr>
            <a:endParaRPr lang="en-US" sz="1530" spc="211">
              <a:solidFill>
                <a:srgbClr val="000000"/>
              </a:solidFill>
              <a:latin typeface="DINPro"/>
            </a:endParaRPr>
          </a:p>
          <a:p>
            <a:pPr marL="330435" lvl="1" indent="-165218">
              <a:lnSpc>
                <a:spcPts val="2265"/>
              </a:lnSpc>
              <a:buFont typeface="Arial"/>
              <a:buChar char="•"/>
            </a:pPr>
            <a:r>
              <a:rPr lang="en-US" sz="1530" spc="211">
                <a:solidFill>
                  <a:srgbClr val="000000"/>
                </a:solidFill>
                <a:latin typeface="DINPro"/>
              </a:rPr>
              <a:t>Routinely delete emails that do not need to be stored long-term.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61769" y="2317541"/>
            <a:ext cx="4517604" cy="346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435" lvl="1" indent="-165218">
              <a:lnSpc>
                <a:spcPts val="2142"/>
              </a:lnSpc>
              <a:buFont typeface="Arial"/>
              <a:buChar char="•"/>
            </a:pPr>
            <a:r>
              <a:rPr lang="en-US" sz="1530" spc="211">
                <a:solidFill>
                  <a:srgbClr val="FFFFFF"/>
                </a:solidFill>
                <a:latin typeface="DINPro"/>
              </a:rPr>
              <a:t>Routinely delete old files that are no longer needed</a:t>
            </a:r>
          </a:p>
          <a:p>
            <a:pPr>
              <a:lnSpc>
                <a:spcPts val="2142"/>
              </a:lnSpc>
            </a:pPr>
            <a:endParaRPr lang="en-US" sz="1530" spc="211">
              <a:solidFill>
                <a:srgbClr val="FFFFFF"/>
              </a:solidFill>
              <a:latin typeface="DINPro"/>
            </a:endParaRPr>
          </a:p>
          <a:p>
            <a:pPr marL="330435" lvl="1" indent="-165218">
              <a:lnSpc>
                <a:spcPts val="2142"/>
              </a:lnSpc>
              <a:buFont typeface="Arial"/>
              <a:buChar char="•"/>
            </a:pPr>
            <a:r>
              <a:rPr lang="en-US" sz="1530" spc="211">
                <a:solidFill>
                  <a:srgbClr val="FFFFFF"/>
                </a:solidFill>
                <a:latin typeface="DINPro"/>
              </a:rPr>
              <a:t>Compress large files, either as a zip file or by reducing the resolution of images</a:t>
            </a:r>
          </a:p>
          <a:p>
            <a:pPr>
              <a:lnSpc>
                <a:spcPts val="2142"/>
              </a:lnSpc>
            </a:pPr>
            <a:endParaRPr lang="en-US" sz="1530" spc="211">
              <a:solidFill>
                <a:srgbClr val="FFFFFF"/>
              </a:solidFill>
              <a:latin typeface="DINPro"/>
            </a:endParaRPr>
          </a:p>
          <a:p>
            <a:pPr marL="330435" lvl="1" indent="-165218">
              <a:lnSpc>
                <a:spcPts val="2142"/>
              </a:lnSpc>
              <a:buFont typeface="Arial"/>
              <a:buChar char="•"/>
            </a:pPr>
            <a:r>
              <a:rPr lang="en-US" sz="1530" spc="211">
                <a:solidFill>
                  <a:srgbClr val="FFFFFF"/>
                </a:solidFill>
                <a:latin typeface="DINPro"/>
              </a:rPr>
              <a:t>Delete recordings that are no longer needed, and prevent recording unless strictly necessary</a:t>
            </a:r>
          </a:p>
          <a:p>
            <a:pPr>
              <a:lnSpc>
                <a:spcPts val="2142"/>
              </a:lnSpc>
            </a:pPr>
            <a:endParaRPr lang="en-US" sz="1530" spc="211">
              <a:solidFill>
                <a:srgbClr val="FFFFFF"/>
              </a:solidFill>
              <a:latin typeface="DINPro"/>
            </a:endParaRPr>
          </a:p>
          <a:p>
            <a:pPr marL="330435" lvl="1" indent="-165218">
              <a:lnSpc>
                <a:spcPts val="2142"/>
              </a:lnSpc>
              <a:buFont typeface="Arial"/>
              <a:buChar char="•"/>
            </a:pPr>
            <a:r>
              <a:rPr lang="en-US" sz="1530" spc="211">
                <a:solidFill>
                  <a:srgbClr val="FFFFFF"/>
                </a:solidFill>
                <a:latin typeface="DINPro"/>
              </a:rPr>
              <a:t>Create shortcuts or links, rather than duplicating files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3250" y="1460670"/>
            <a:ext cx="3101749" cy="59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EMAIL DIGITAL FOOTPRINT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42268" y="1484504"/>
            <a:ext cx="3101749" cy="28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8"/>
              </a:lnSpc>
            </a:pPr>
            <a:r>
              <a:rPr lang="en-US" sz="1748" spc="349">
                <a:solidFill>
                  <a:srgbClr val="3C3C3C"/>
                </a:solidFill>
                <a:latin typeface="DINPro Bold Italics"/>
              </a:rPr>
              <a:t>CLOUD STORAGE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70371" y="6114802"/>
            <a:ext cx="3612859" cy="90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2"/>
              </a:lnSpc>
              <a:spcBef>
                <a:spcPct val="0"/>
              </a:spcBef>
            </a:pPr>
            <a:r>
              <a:rPr lang="en-US" sz="1330" spc="298">
                <a:solidFill>
                  <a:srgbClr val="000000"/>
                </a:solidFill>
                <a:latin typeface="DINPro"/>
              </a:rPr>
              <a:t>WIFI CAN ALSO LEAD TO SIGNIFICANT REDUCTION IN ENERGY CONSUMPTION COMPARED TO MOBILE DATA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D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0297" y="4326116"/>
            <a:ext cx="4692748" cy="1667495"/>
            <a:chOff x="0" y="0"/>
            <a:chExt cx="3027454" cy="1075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27454" cy="1075759"/>
            </a:xfrm>
            <a:custGeom>
              <a:avLst/>
              <a:gdLst/>
              <a:ahLst/>
              <a:cxnLst/>
              <a:rect l="l" t="t" r="r" b="b"/>
              <a:pathLst>
                <a:path w="3027454" h="1075759">
                  <a:moveTo>
                    <a:pt x="2902994" y="1075759"/>
                  </a:moveTo>
                  <a:lnTo>
                    <a:pt x="124460" y="1075759"/>
                  </a:lnTo>
                  <a:cubicBezTo>
                    <a:pt x="55880" y="1075759"/>
                    <a:pt x="0" y="1019879"/>
                    <a:pt x="0" y="9512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02994" y="0"/>
                  </a:lnTo>
                  <a:cubicBezTo>
                    <a:pt x="2971574" y="0"/>
                    <a:pt x="3027454" y="55880"/>
                    <a:pt x="3027454" y="124460"/>
                  </a:cubicBezTo>
                  <a:lnTo>
                    <a:pt x="3027454" y="951299"/>
                  </a:lnTo>
                  <a:cubicBezTo>
                    <a:pt x="3027454" y="1019879"/>
                    <a:pt x="2971574" y="1075759"/>
                    <a:pt x="2902994" y="1075759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65434" y="1811294"/>
            <a:ext cx="5862472" cy="2545869"/>
            <a:chOff x="0" y="0"/>
            <a:chExt cx="3045303" cy="13224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45303" cy="1322470"/>
            </a:xfrm>
            <a:custGeom>
              <a:avLst/>
              <a:gdLst/>
              <a:ahLst/>
              <a:cxnLst/>
              <a:rect l="l" t="t" r="r" b="b"/>
              <a:pathLst>
                <a:path w="3045303" h="1322470">
                  <a:moveTo>
                    <a:pt x="2920843" y="1322470"/>
                  </a:moveTo>
                  <a:lnTo>
                    <a:pt x="124460" y="1322470"/>
                  </a:lnTo>
                  <a:cubicBezTo>
                    <a:pt x="55880" y="1322470"/>
                    <a:pt x="0" y="1266590"/>
                    <a:pt x="0" y="1198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0843" y="0"/>
                  </a:lnTo>
                  <a:cubicBezTo>
                    <a:pt x="2989423" y="0"/>
                    <a:pt x="3045303" y="55880"/>
                    <a:pt x="3045303" y="124460"/>
                  </a:cubicBezTo>
                  <a:lnTo>
                    <a:pt x="3045303" y="1198010"/>
                  </a:lnTo>
                  <a:cubicBezTo>
                    <a:pt x="3045303" y="1266590"/>
                    <a:pt x="2989423" y="1322470"/>
                    <a:pt x="2920843" y="132247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1261" y="6087813"/>
            <a:ext cx="2471612" cy="9917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879" y="6362812"/>
            <a:ext cx="2234027" cy="68816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91064" y="3383123"/>
            <a:ext cx="2267265" cy="22672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4BD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33209" y="1491442"/>
            <a:ext cx="2446230" cy="244623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685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68871" y="332823"/>
            <a:ext cx="8215858" cy="72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0"/>
              </a:lnSpc>
            </a:pPr>
            <a:r>
              <a:rPr lang="en-US" sz="4257">
                <a:solidFill>
                  <a:srgbClr val="000000"/>
                </a:solidFill>
                <a:latin typeface="DINPro Italics"/>
              </a:rPr>
              <a:t>[create your own poster]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61488" y="2125917"/>
            <a:ext cx="5070365" cy="62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2"/>
              </a:lnSpc>
              <a:spcBef>
                <a:spcPct val="0"/>
              </a:spcBef>
            </a:pPr>
            <a:r>
              <a:rPr lang="en-US" sz="1830" spc="252">
                <a:solidFill>
                  <a:srgbClr val="000000"/>
                </a:solidFill>
                <a:latin typeface="DINPro"/>
              </a:rPr>
              <a:t>[add information on your own action here]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03976" y="4893164"/>
            <a:ext cx="398538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30" spc="252">
                <a:solidFill>
                  <a:srgbClr val="FFFFFF"/>
                </a:solidFill>
                <a:latin typeface="DINPro"/>
              </a:rPr>
              <a:t>[add further details or contact information here]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Custom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DINPro Bold</vt:lpstr>
      <vt:lpstr>Arial</vt:lpstr>
      <vt:lpstr>DINPro Italics</vt:lpstr>
      <vt:lpstr>DINPro</vt:lpstr>
      <vt:lpstr>DINPro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Impact team template graphics/posters</dc:title>
  <cp:lastModifiedBy>Rachel Soper</cp:lastModifiedBy>
  <cp:revision>2</cp:revision>
  <dcterms:created xsi:type="dcterms:W3CDTF">2006-08-16T00:00:00Z</dcterms:created>
  <dcterms:modified xsi:type="dcterms:W3CDTF">2022-09-16T15:56:32Z</dcterms:modified>
  <dc:identifier>DAFMHX9X8T4</dc:identifier>
</cp:coreProperties>
</file>